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  <p:sldMasterId id="2147483741" r:id="rId2"/>
    <p:sldMasterId id="2147483753" r:id="rId3"/>
  </p:sldMasterIdLst>
  <p:notesMasterIdLst>
    <p:notesMasterId r:id="rId12"/>
  </p:notesMasterIdLst>
  <p:sldIdLst>
    <p:sldId id="267" r:id="rId4"/>
    <p:sldId id="256" r:id="rId5"/>
    <p:sldId id="339" r:id="rId6"/>
    <p:sldId id="391" r:id="rId7"/>
    <p:sldId id="408" r:id="rId8"/>
    <p:sldId id="416" r:id="rId9"/>
    <p:sldId id="409" r:id="rId10"/>
    <p:sldId id="415" r:id="rId1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C2D"/>
    <a:srgbClr val="ED145B"/>
    <a:srgbClr val="333333"/>
    <a:srgbClr val="50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2"/>
    <p:restoredTop sz="89530" autoAdjust="0"/>
  </p:normalViewPr>
  <p:slideViewPr>
    <p:cSldViewPr snapToGrid="0" snapToObjects="1">
      <p:cViewPr varScale="1">
        <p:scale>
          <a:sx n="107" d="100"/>
          <a:sy n="107" d="100"/>
        </p:scale>
        <p:origin x="106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E3B8BD-F404-4C4F-A1F8-3379B65440A1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26AF6-D02E-6B42-B575-36F7BCCDFF4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2837C-4CAB-5B4A-B039-8219387487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5343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3932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7065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4973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14926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5412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Cloud / Date / © 2020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751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7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363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185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611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6543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2172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8098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51438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3347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0357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2" y="2571750"/>
            <a:ext cx="2286003" cy="2571750"/>
          </a:xfrm>
          <a:solidFill>
            <a:schemeClr val="tx1"/>
          </a:solidFill>
        </p:spPr>
        <p:txBody>
          <a:bodyPr lIns="457200" tIns="384048" rIns="4572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749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749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749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74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Cloud / Date / © 2020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Title" hidden="1">
            <a:extLst>
              <a:ext uri="{FF2B5EF4-FFF2-40B4-BE49-F238E27FC236}">
                <a16:creationId xmlns:a16="http://schemas.microsoft.com/office/drawing/2014/main" id="{0C4F1C52-4E00-9B42-8B21-690C46B2CC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8669" y="201615"/>
            <a:ext cx="4143375" cy="42941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9498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862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79743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04669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72947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4624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30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1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5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37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14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5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228668" y="4787903"/>
            <a:ext cx="4114735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5139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9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Cloud / Date / © 2020 IBM Corporation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7086602" y="4787903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449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  <p:grpSp>
        <p:nvGrpSpPr>
          <p:cNvPr id="59" name="Group 1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65011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24" r:id="rId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98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5pPr>
      <a:lvl6pPr marL="36219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6pPr>
      <a:lvl7pPr marL="72439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7pPr>
      <a:lvl8pPr marL="108659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8pPr>
      <a:lvl9pPr marL="144879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171277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342554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628013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399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802462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1582097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6pPr>
      <a:lvl7pPr marL="1944296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7pPr>
      <a:lvl8pPr marL="2306493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8pPr>
      <a:lvl9pPr marL="2668692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1pPr>
      <a:lvl2pPr marL="362196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2pPr>
      <a:lvl3pPr marL="724396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3pPr>
      <a:lvl4pPr marL="1086592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4pPr>
      <a:lvl5pPr marL="1448790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5pPr>
      <a:lvl6pPr marL="1810988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6pPr>
      <a:lvl7pPr marL="2173185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7pPr>
      <a:lvl8pPr marL="2535382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8pPr>
      <a:lvl9pPr marL="2897579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5" userDrawn="1">
          <p15:clr>
            <a:srgbClr val="F26B43"/>
          </p15:clr>
        </p15:guide>
        <p15:guide id="2" pos="216" userDrawn="1">
          <p15:clr>
            <a:srgbClr val="F26B43"/>
          </p15:clr>
        </p15:guide>
        <p15:guide id="3" pos="8424" userDrawn="1">
          <p15:clr>
            <a:srgbClr val="F26B43"/>
          </p15:clr>
        </p15:guide>
        <p15:guide id="4" orient="horz" pos="4252" userDrawn="1">
          <p15:clr>
            <a:srgbClr val="F26B43"/>
          </p15:clr>
        </p15:guide>
        <p15:guide id="5" orient="horz" pos="4637" userDrawn="1">
          <p15:clr>
            <a:srgbClr val="F26B43"/>
          </p15:clr>
        </p15:guide>
        <p15:guide id="6" pos="4320" userDrawn="1">
          <p15:clr>
            <a:srgbClr val="F26B43"/>
          </p15:clr>
        </p15:guide>
        <p15:guide id="7" pos="4104" userDrawn="1">
          <p15:clr>
            <a:srgbClr val="F26B43"/>
          </p15:clr>
        </p15:guide>
        <p15:guide id="8" pos="2160" userDrawn="1">
          <p15:clr>
            <a:srgbClr val="F26B43"/>
          </p15:clr>
        </p15:guide>
        <p15:guide id="9" pos="4536" userDrawn="1">
          <p15:clr>
            <a:srgbClr val="F26B43"/>
          </p15:clr>
        </p15:guide>
        <p15:guide id="10" pos="1944" userDrawn="1">
          <p15:clr>
            <a:srgbClr val="F26B43"/>
          </p15:clr>
        </p15:guide>
        <p15:guide id="11" pos="2376" userDrawn="1">
          <p15:clr>
            <a:srgbClr val="F26B43"/>
          </p15:clr>
        </p15:guide>
        <p15:guide id="12" pos="6480" userDrawn="1">
          <p15:clr>
            <a:srgbClr val="F26B43"/>
          </p15:clr>
        </p15:guide>
        <p15:guide id="13" pos="6264" userDrawn="1">
          <p15:clr>
            <a:srgbClr val="F26B43"/>
          </p15:clr>
        </p15:guide>
        <p15:guide id="14" pos="6696" userDrawn="1">
          <p15:clr>
            <a:srgbClr val="F26B43"/>
          </p15:clr>
        </p15:guide>
        <p15:guide id="15" orient="horz" pos="619" userDrawn="1">
          <p15:clr>
            <a:srgbClr val="F26B43"/>
          </p15:clr>
        </p15:guide>
        <p15:guide id="17" orient="horz" pos="1220" userDrawn="1">
          <p15:clr>
            <a:srgbClr val="F26B43"/>
          </p15:clr>
        </p15:guide>
        <p15:guide id="18" orient="horz" pos="2432" userDrawn="1">
          <p15:clr>
            <a:srgbClr val="F26B43"/>
          </p15:clr>
        </p15:guide>
        <p15:guide id="19" orient="horz" pos="1826" userDrawn="1">
          <p15:clr>
            <a:srgbClr val="F26B43"/>
          </p15:clr>
        </p15:guide>
        <p15:guide id="20" orient="horz" pos="3036" userDrawn="1">
          <p15:clr>
            <a:srgbClr val="F26B43"/>
          </p15:clr>
        </p15:guide>
        <p15:guide id="21" orient="horz" pos="363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4F61D-7EF4-0745-B377-F3337DE9D0AA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01D13-1B95-414D-B1D0-9B3C34B294EF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2E0092-6F37-16D8-D2BD-9BBAF3686C5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1"/>
            <a:ext cx="9144000" cy="5148263"/>
          </a:xfrm>
          <a:prstGeom prst="rect">
            <a:avLst/>
          </a:prstGeom>
        </p:spPr>
      </p:pic>
      <p:grpSp>
        <p:nvGrpSpPr>
          <p:cNvPr id="8" name="Group 5">
            <a:extLst>
              <a:ext uri="{FF2B5EF4-FFF2-40B4-BE49-F238E27FC236}">
                <a16:creationId xmlns:a16="http://schemas.microsoft.com/office/drawing/2014/main" id="{E7F42A1A-515E-E9FE-D38C-36C31FDDCC65}"/>
              </a:ext>
            </a:extLst>
          </p:cNvPr>
          <p:cNvGrpSpPr/>
          <p:nvPr userDrawn="1"/>
        </p:nvGrpSpPr>
        <p:grpSpPr>
          <a:xfrm>
            <a:off x="262850" y="250426"/>
            <a:ext cx="8633629" cy="4638569"/>
            <a:chOff x="206087" y="237647"/>
            <a:chExt cx="8742460" cy="4697041"/>
          </a:xfrm>
        </p:grpSpPr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6AC3452C-51A3-1B13-B47A-6288BCA4B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10" name="Picture 7">
              <a:extLst>
                <a:ext uri="{FF2B5EF4-FFF2-40B4-BE49-F238E27FC236}">
                  <a16:creationId xmlns:a16="http://schemas.microsoft.com/office/drawing/2014/main" id="{289D5352-4B15-D1F0-5A22-317B3EE26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558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9814" y="0"/>
            <a:ext cx="10133814" cy="51435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BB33049-4626-12CE-A859-4A1510C51071}"/>
              </a:ext>
            </a:extLst>
          </p:cNvPr>
          <p:cNvSpPr txBox="1"/>
          <p:nvPr/>
        </p:nvSpPr>
        <p:spPr>
          <a:xfrm>
            <a:off x="1272619" y="1187777"/>
            <a:ext cx="56089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Variáveis Indexadas: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ED145B"/>
                </a:solidFill>
                <a:ea typeface="Ayuthaya" pitchFamily="2" charset="-34"/>
                <a:cs typeface="Ayuthaya" pitchFamily="2" charset="-34"/>
              </a:rPr>
              <a:t>Vetor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ED145B"/>
                </a:solidFill>
                <a:ea typeface="Ayuthaya" pitchFamily="2" charset="-34"/>
                <a:cs typeface="Ayuthaya" pitchFamily="2" charset="-34"/>
              </a:rPr>
              <a:t>Lista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C39524F-55DF-C4AD-B803-4F7C07ECE0CB}"/>
              </a:ext>
            </a:extLst>
          </p:cNvPr>
          <p:cNvSpPr txBox="1"/>
          <p:nvPr/>
        </p:nvSpPr>
        <p:spPr>
          <a:xfrm>
            <a:off x="6558699" y="4671769"/>
            <a:ext cx="2585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ED145B"/>
                </a:solidFill>
                <a:latin typeface="Mistral" panose="03090702030407020403" pitchFamily="66" charset="0"/>
              </a:rPr>
              <a:t>Professor Edson de Oliveira</a:t>
            </a:r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08"/>
            <a:ext cx="9144000" cy="5143500"/>
          </a:xfrm>
          <a:prstGeom prst="rect">
            <a:avLst/>
          </a:prstGeom>
        </p:spPr>
      </p:pic>
      <p:sp>
        <p:nvSpPr>
          <p:cNvPr id="3" name="CaixaDeTexto 8"/>
          <p:cNvSpPr txBox="1"/>
          <p:nvPr/>
        </p:nvSpPr>
        <p:spPr>
          <a:xfrm>
            <a:off x="2194681" y="2028702"/>
            <a:ext cx="4754639" cy="678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3644" b="1" kern="1600" cap="all" dirty="0" err="1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Variáveis</a:t>
            </a:r>
            <a:r>
              <a:rPr lang="en-US" sz="3644" b="1" kern="1600" cap="all" dirty="0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 </a:t>
            </a:r>
            <a:r>
              <a:rPr lang="en-US" sz="3644" b="1" kern="1600" cap="all" dirty="0" err="1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indexadas</a:t>
            </a:r>
            <a:endParaRPr lang="pt-BR" sz="3644" b="1" kern="1600" cap="all" dirty="0">
              <a:solidFill>
                <a:srgbClr val="FF0066"/>
              </a:solidFill>
              <a:latin typeface="Gotham HTF" charset="0"/>
              <a:ea typeface="Gotham HTF" charset="0"/>
              <a:cs typeface="Gotham H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2BA3DE82-94CC-254F-B4C0-237E0DC6A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2945" cy="5147669"/>
          </a:xfrm>
          <a:prstGeom prst="rect">
            <a:avLst/>
          </a:prstGeom>
        </p:spPr>
      </p:pic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Variáveis indexadas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1518371" y="1017478"/>
            <a:ext cx="610619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É uma classe de variável que permite armazenar </a:t>
            </a:r>
            <a:r>
              <a:rPr lang="pt-BR" sz="2800" b="1" dirty="0">
                <a:solidFill>
                  <a:srgbClr val="ED145B"/>
                </a:solidFill>
              </a:rPr>
              <a:t>diversas informações 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em apenas </a:t>
            </a:r>
            <a:r>
              <a:rPr lang="pt-BR" sz="2800" b="1" dirty="0">
                <a:solidFill>
                  <a:srgbClr val="ED145B"/>
                </a:solidFill>
              </a:rPr>
              <a:t>um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identificador (variável).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Elas são referenciadas pelo </a:t>
            </a:r>
            <a:r>
              <a:rPr lang="pt-BR" sz="2800" b="1" dirty="0">
                <a:solidFill>
                  <a:srgbClr val="ED145B"/>
                </a:solidFill>
              </a:rPr>
              <a:t>índice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que começa do </a:t>
            </a:r>
            <a:r>
              <a:rPr lang="pt-BR" sz="2800" b="1" dirty="0">
                <a:solidFill>
                  <a:srgbClr val="ED145B"/>
                </a:solidFill>
              </a:rPr>
              <a:t>zero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e vai até o limite da estrutura.</a:t>
            </a:r>
          </a:p>
        </p:txBody>
      </p:sp>
    </p:spTree>
    <p:extLst>
      <p:ext uri="{BB962C8B-B14F-4D97-AF65-F5344CB8AC3E}">
        <p14:creationId xmlns:p14="http://schemas.microsoft.com/office/powerpoint/2010/main" val="2484699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439652" y="4172741"/>
            <a:ext cx="856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Os dados nele inseridos são homogêneos (mesmo tipo)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 seu tamanho é pré-definido</a:t>
            </a: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6B8EC042-50D6-1710-48E3-8E48F2FF1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12226"/>
              </p:ext>
            </p:extLst>
          </p:nvPr>
        </p:nvGraphicFramePr>
        <p:xfrm>
          <a:off x="658168" y="2225513"/>
          <a:ext cx="81280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68D6752B-BA99-32E0-A899-2443A60C5F76}"/>
              </a:ext>
            </a:extLst>
          </p:cNvPr>
          <p:cNvSpPr txBox="1"/>
          <p:nvPr/>
        </p:nvSpPr>
        <p:spPr>
          <a:xfrm>
            <a:off x="606295" y="1735779"/>
            <a:ext cx="3738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>
                <a:solidFill>
                  <a:srgbClr val="0070C0"/>
                </a:solidFill>
              </a:rPr>
              <a:t>V</a:t>
            </a:r>
          </a:p>
        </p:txBody>
      </p:sp>
      <p:sp>
        <p:nvSpPr>
          <p:cNvPr id="6" name="Processo 5">
            <a:extLst>
              <a:ext uri="{FF2B5EF4-FFF2-40B4-BE49-F238E27FC236}">
                <a16:creationId xmlns:a16="http://schemas.microsoft.com/office/drawing/2014/main" id="{DD52791D-AB2A-B3A9-6F65-6FE54EF98BFE}"/>
              </a:ext>
            </a:extLst>
          </p:cNvPr>
          <p:cNvSpPr/>
          <p:nvPr/>
        </p:nvSpPr>
        <p:spPr>
          <a:xfrm>
            <a:off x="3938832" y="1901409"/>
            <a:ext cx="1554480" cy="1389888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Processo 6">
            <a:extLst>
              <a:ext uri="{FF2B5EF4-FFF2-40B4-BE49-F238E27FC236}">
                <a16:creationId xmlns:a16="http://schemas.microsoft.com/office/drawing/2014/main" id="{CE7F08FF-483F-AEFF-85B9-D03F4302A35C}"/>
              </a:ext>
            </a:extLst>
          </p:cNvPr>
          <p:cNvSpPr/>
          <p:nvPr/>
        </p:nvSpPr>
        <p:spPr>
          <a:xfrm>
            <a:off x="4491663" y="2137196"/>
            <a:ext cx="461010" cy="446024"/>
          </a:xfrm>
          <a:prstGeom prst="flowChartProcess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Processo 7">
            <a:extLst>
              <a:ext uri="{FF2B5EF4-FFF2-40B4-BE49-F238E27FC236}">
                <a16:creationId xmlns:a16="http://schemas.microsoft.com/office/drawing/2014/main" id="{A2E46FB3-2F91-1AEB-908D-61A2433CCE60}"/>
              </a:ext>
            </a:extLst>
          </p:cNvPr>
          <p:cNvSpPr/>
          <p:nvPr/>
        </p:nvSpPr>
        <p:spPr>
          <a:xfrm>
            <a:off x="4496806" y="2629448"/>
            <a:ext cx="461010" cy="446024"/>
          </a:xfrm>
          <a:prstGeom prst="flowChartProcess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5023A54-CAC1-262E-A6EC-EC3A0C9AB263}"/>
              </a:ext>
            </a:extLst>
          </p:cNvPr>
          <p:cNvSpPr txBox="1"/>
          <p:nvPr/>
        </p:nvSpPr>
        <p:spPr>
          <a:xfrm>
            <a:off x="3424440" y="1295627"/>
            <a:ext cx="1081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Elemento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244FA18-2112-3856-B767-461179C4A144}"/>
              </a:ext>
            </a:extLst>
          </p:cNvPr>
          <p:cNvSpPr txBox="1"/>
          <p:nvPr/>
        </p:nvSpPr>
        <p:spPr>
          <a:xfrm>
            <a:off x="4952673" y="3474897"/>
            <a:ext cx="5565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4">
                    <a:lumMod val="75000"/>
                  </a:schemeClr>
                </a:solidFill>
              </a:rPr>
              <a:t>Dado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B90E4E7-B129-9B9B-9BC6-488AA0F67450}"/>
              </a:ext>
            </a:extLst>
          </p:cNvPr>
          <p:cNvSpPr txBox="1"/>
          <p:nvPr/>
        </p:nvSpPr>
        <p:spPr>
          <a:xfrm>
            <a:off x="4962291" y="1519867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6">
                    <a:lumMod val="75000"/>
                  </a:schemeClr>
                </a:solidFill>
              </a:rPr>
              <a:t>Índice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DC268FA7-B23A-F0D1-73C7-A1E57F9FEF00}"/>
              </a:ext>
            </a:extLst>
          </p:cNvPr>
          <p:cNvCxnSpPr>
            <a:cxnSpLocks/>
          </p:cNvCxnSpPr>
          <p:nvPr/>
        </p:nvCxnSpPr>
        <p:spPr>
          <a:xfrm>
            <a:off x="4176576" y="1621132"/>
            <a:ext cx="164592" cy="268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D383EDF3-C032-D360-AC25-4355E3C1748C}"/>
              </a:ext>
            </a:extLst>
          </p:cNvPr>
          <p:cNvCxnSpPr>
            <a:cxnSpLocks/>
          </p:cNvCxnSpPr>
          <p:nvPr/>
        </p:nvCxnSpPr>
        <p:spPr>
          <a:xfrm flipH="1">
            <a:off x="4797826" y="1801317"/>
            <a:ext cx="457742" cy="27987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239DC239-AAFC-3874-BBF3-D42D2D3F18A1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952673" y="3108925"/>
            <a:ext cx="278282" cy="36597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Balão de Linha 2 15">
            <a:extLst>
              <a:ext uri="{FF2B5EF4-FFF2-40B4-BE49-F238E27FC236}">
                <a16:creationId xmlns:a16="http://schemas.microsoft.com/office/drawing/2014/main" id="{5DFCC4CE-B837-2B6B-4209-64B0B1280769}"/>
              </a:ext>
            </a:extLst>
          </p:cNvPr>
          <p:cNvSpPr/>
          <p:nvPr/>
        </p:nvSpPr>
        <p:spPr>
          <a:xfrm>
            <a:off x="5741176" y="897128"/>
            <a:ext cx="1111778" cy="583165"/>
          </a:xfrm>
          <a:prstGeom prst="borderCallout2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Posição do elemento</a:t>
            </a:r>
          </a:p>
        </p:txBody>
      </p:sp>
      <p:sp>
        <p:nvSpPr>
          <p:cNvPr id="17" name="Balão de Linha 2 16">
            <a:extLst>
              <a:ext uri="{FF2B5EF4-FFF2-40B4-BE49-F238E27FC236}">
                <a16:creationId xmlns:a16="http://schemas.microsoft.com/office/drawing/2014/main" id="{4F7E10FC-FEEB-B82C-EA66-87C4F4E53BCC}"/>
              </a:ext>
            </a:extLst>
          </p:cNvPr>
          <p:cNvSpPr/>
          <p:nvPr/>
        </p:nvSpPr>
        <p:spPr>
          <a:xfrm>
            <a:off x="6227963" y="3265472"/>
            <a:ext cx="1111778" cy="583165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7046"/>
              <a:gd name="adj6" fmla="val -67730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Valor inserido no elemento</a:t>
            </a:r>
          </a:p>
        </p:txBody>
      </p:sp>
      <p:sp>
        <p:nvSpPr>
          <p:cNvPr id="18" name="Balão de Linha 2 17">
            <a:extLst>
              <a:ext uri="{FF2B5EF4-FFF2-40B4-BE49-F238E27FC236}">
                <a16:creationId xmlns:a16="http://schemas.microsoft.com/office/drawing/2014/main" id="{4C36DAF3-03CE-9BD6-98C8-C2DB5D932C7C}"/>
              </a:ext>
            </a:extLst>
          </p:cNvPr>
          <p:cNvSpPr/>
          <p:nvPr/>
        </p:nvSpPr>
        <p:spPr>
          <a:xfrm>
            <a:off x="1924588" y="747992"/>
            <a:ext cx="1111778" cy="583165"/>
          </a:xfrm>
          <a:prstGeom prst="borderCallout2">
            <a:avLst>
              <a:gd name="adj1" fmla="val 28311"/>
              <a:gd name="adj2" fmla="val 107013"/>
              <a:gd name="adj3" fmla="val 30223"/>
              <a:gd name="adj4" fmla="val 122751"/>
              <a:gd name="adj5" fmla="val 99115"/>
              <a:gd name="adj6" fmla="val 165971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Contexto da posição</a:t>
            </a:r>
          </a:p>
        </p:txBody>
      </p:sp>
      <p:sp>
        <p:nvSpPr>
          <p:cNvPr id="19" name="Balão de Linha 2 18">
            <a:extLst>
              <a:ext uri="{FF2B5EF4-FFF2-40B4-BE49-F238E27FC236}">
                <a16:creationId xmlns:a16="http://schemas.microsoft.com/office/drawing/2014/main" id="{ECBBD1F1-7E86-96FF-31B9-ADC6A81405A7}"/>
              </a:ext>
            </a:extLst>
          </p:cNvPr>
          <p:cNvSpPr/>
          <p:nvPr/>
        </p:nvSpPr>
        <p:spPr>
          <a:xfrm>
            <a:off x="606295" y="3333355"/>
            <a:ext cx="1111778" cy="583165"/>
          </a:xfrm>
          <a:prstGeom prst="borderCallout2">
            <a:avLst>
              <a:gd name="adj1" fmla="val 32136"/>
              <a:gd name="adj2" fmla="val -10339"/>
              <a:gd name="adj3" fmla="val 34047"/>
              <a:gd name="adj4" fmla="val -29706"/>
              <a:gd name="adj5" fmla="val -218308"/>
              <a:gd name="adj6" fmla="val 1478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Nome da variável</a:t>
            </a:r>
          </a:p>
        </p:txBody>
      </p:sp>
    </p:spTree>
    <p:extLst>
      <p:ext uri="{BB962C8B-B14F-4D97-AF65-F5344CB8AC3E}">
        <p14:creationId xmlns:p14="http://schemas.microsoft.com/office/powerpoint/2010/main" val="2071789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1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47854" y="1121257"/>
            <a:ext cx="7248292" cy="2608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EXERCÍCIOS: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600" dirty="0">
                <a:solidFill>
                  <a:schemeClr val="bg1"/>
                </a:solidFill>
              </a:rPr>
              <a:t>Considere o vetor de nome ‘</a:t>
            </a:r>
            <a:r>
              <a:rPr lang="pt-BR" sz="1600" dirty="0" err="1">
                <a:solidFill>
                  <a:schemeClr val="bg1"/>
                </a:solidFill>
              </a:rPr>
              <a:t>v</a:t>
            </a:r>
            <a:r>
              <a:rPr lang="pt-BR" sz="1600" dirty="0">
                <a:solidFill>
                  <a:schemeClr val="bg1"/>
                </a:solidFill>
              </a:rPr>
              <a:t>’ acima e faça os seguintes subalgoritmos:</a:t>
            </a:r>
          </a:p>
          <a:p>
            <a:r>
              <a:rPr lang="pt-BR" dirty="0">
                <a:solidFill>
                  <a:schemeClr val="bg1"/>
                </a:solidFill>
              </a:rPr>
              <a:t>1. Fazer um programa que exiba o primeiro elemento do vetor. 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45</a:t>
            </a:r>
          </a:p>
          <a:p>
            <a:r>
              <a:rPr lang="pt-BR" dirty="0">
                <a:solidFill>
                  <a:schemeClr val="bg1"/>
                </a:solidFill>
              </a:rPr>
              <a:t>2. Fazer um programa que exiba somente os números negativos contidos no vetor.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</a:t>
            </a:r>
          </a:p>
          <a:p>
            <a:r>
              <a:rPr lang="pt-BR" dirty="0">
                <a:solidFill>
                  <a:schemeClr val="bg1"/>
                </a:solidFill>
              </a:rPr>
              <a:t>3. Fazer um programa que exiba a soma dos elementos do vetor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9</a:t>
            </a:r>
          </a:p>
          <a:p>
            <a:r>
              <a:rPr lang="pt-BR" dirty="0">
                <a:solidFill>
                  <a:schemeClr val="bg1"/>
                </a:solidFill>
              </a:rPr>
              <a:t>4. Fazer um programa que exiba a media dos elementos do vetos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1.8</a:t>
            </a:r>
          </a:p>
          <a:p>
            <a:r>
              <a:rPr lang="pt-BR" dirty="0">
                <a:solidFill>
                  <a:schemeClr val="bg1"/>
                </a:solidFill>
              </a:rPr>
              <a:t>5. Fazer um programa que exiba na tela os números ímpares contidos no vetor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45 -89 33</a:t>
            </a:r>
          </a:p>
        </p:txBody>
      </p:sp>
      <p:graphicFrame>
        <p:nvGraphicFramePr>
          <p:cNvPr id="8" name="Tabela 4">
            <a:extLst>
              <a:ext uri="{FF2B5EF4-FFF2-40B4-BE49-F238E27FC236}">
                <a16:creationId xmlns:a16="http://schemas.microsoft.com/office/drawing/2014/main" id="{4866C0E9-BCEE-54BE-ABF9-0E0E4F31F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792693"/>
              </p:ext>
            </p:extLst>
          </p:nvPr>
        </p:nvGraphicFramePr>
        <p:xfrm>
          <a:off x="5655922" y="589231"/>
          <a:ext cx="324476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952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222255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239676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D6730F97-8D43-1A99-759B-0C5080B8F9CD}"/>
              </a:ext>
            </a:extLst>
          </p:cNvPr>
          <p:cNvSpPr txBox="1"/>
          <p:nvPr/>
        </p:nvSpPr>
        <p:spPr>
          <a:xfrm>
            <a:off x="5337731" y="655189"/>
            <a:ext cx="6363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00B0F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951929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1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47854" y="1507281"/>
            <a:ext cx="7248292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EXERCÍCIOS: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600" dirty="0">
                <a:solidFill>
                  <a:schemeClr val="bg1"/>
                </a:solidFill>
              </a:rPr>
              <a:t>Considere o vetor de nome ‘</a:t>
            </a:r>
            <a:r>
              <a:rPr lang="pt-BR" sz="1600" dirty="0" err="1">
                <a:solidFill>
                  <a:schemeClr val="bg1"/>
                </a:solidFill>
              </a:rPr>
              <a:t>v</a:t>
            </a:r>
            <a:r>
              <a:rPr lang="pt-BR" sz="1600" dirty="0">
                <a:solidFill>
                  <a:schemeClr val="bg1"/>
                </a:solidFill>
              </a:rPr>
              <a:t>’ acima e faça os seguintes subalgoritmos:</a:t>
            </a:r>
          </a:p>
          <a:p>
            <a:r>
              <a:rPr lang="pt-BR" sz="1200" dirty="0">
                <a:solidFill>
                  <a:schemeClr val="bg1"/>
                </a:solidFill>
              </a:rPr>
              <a:t>6. fazer um programa que exiba na tela o primeiro e o ultimo elemento do vetor.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33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7. Fazer um programa que exiba os elementos cujos índices sejam pares.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32 33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8. Fazer uma programa que exiba </a:t>
            </a:r>
            <a:r>
              <a:rPr lang="pt-BR" sz="1200" dirty="0" err="1">
                <a:solidFill>
                  <a:schemeClr val="bg1"/>
                </a:solidFill>
              </a:rPr>
              <a:t>True</a:t>
            </a:r>
            <a:r>
              <a:rPr lang="pt-BR" sz="1200" dirty="0">
                <a:solidFill>
                  <a:schemeClr val="bg1"/>
                </a:solidFill>
              </a:rPr>
              <a:t> caso um valor passado por parâmetro exista no vetor, senão False.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32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valerá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porque existe o elemento 32 no vetor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9. Fazer um programa que ordene os elementos do vetor.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 32 33 45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8" name="Tabela 4">
            <a:extLst>
              <a:ext uri="{FF2B5EF4-FFF2-40B4-BE49-F238E27FC236}">
                <a16:creationId xmlns:a16="http://schemas.microsoft.com/office/drawing/2014/main" id="{4866C0E9-BCEE-54BE-ABF9-0E0E4F31FB32}"/>
              </a:ext>
            </a:extLst>
          </p:cNvPr>
          <p:cNvGraphicFramePr>
            <a:graphicFrameLocks noGrp="1"/>
          </p:cNvGraphicFramePr>
          <p:nvPr/>
        </p:nvGraphicFramePr>
        <p:xfrm>
          <a:off x="5655922" y="589231"/>
          <a:ext cx="324476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952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222255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239676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D6730F97-8D43-1A99-759B-0C5080B8F9CD}"/>
              </a:ext>
            </a:extLst>
          </p:cNvPr>
          <p:cNvSpPr txBox="1"/>
          <p:nvPr/>
        </p:nvSpPr>
        <p:spPr>
          <a:xfrm>
            <a:off x="5337731" y="655189"/>
            <a:ext cx="6363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00B0F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3526684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19031" y="1022816"/>
            <a:ext cx="785351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Considere o valor dos vetores abaixo para fazer os próximos exercícios: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v1 = [41, 72, 39, 4, 35]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v2 = [0, 0, 0, 0, 0]</a:t>
            </a:r>
          </a:p>
          <a:p>
            <a:r>
              <a:rPr lang="pt-BR" dirty="0">
                <a:solidFill>
                  <a:schemeClr val="bg1"/>
                </a:solidFill>
              </a:rPr>
              <a:t>10. Fazer um programa que copie os elementos do vetor v1 em v2.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v1 = [41, 72, 39, 4, 35]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v2 = [41, 72, 39, 4, 35]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11. Fazer um programa que copie os elementos invertidos do vetor v1</a:t>
            </a:r>
          </a:p>
          <a:p>
            <a:r>
              <a:rPr lang="pt-BR" dirty="0">
                <a:solidFill>
                  <a:schemeClr val="bg1"/>
                </a:solidFill>
              </a:rPr>
              <a:t>em v2, ou seja, o primeiro elemento de v1 será o último de v2.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[41, 72, 39, 4, 35]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[35, 4, 39, 72, 41]</a:t>
            </a:r>
          </a:p>
          <a:p>
            <a:r>
              <a:rPr lang="pt-BR" dirty="0">
                <a:solidFill>
                  <a:schemeClr val="bg1"/>
                </a:solidFill>
              </a:rPr>
              <a:t>12. Fazer um programa que ordene de forma crescente o vetor.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[4, 35, 39, 41, 72]</a:t>
            </a:r>
            <a:endParaRPr lang="pt-BR" sz="12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dirty="0">
                <a:solidFill>
                  <a:schemeClr val="bg1"/>
                </a:solidFill>
              </a:rPr>
              <a:t>13. Fazer um programa que ordene  de forma decrescente o vetor 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[72, 41, 39, 35, 4]</a:t>
            </a:r>
            <a:endParaRPr lang="pt-BR" sz="12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" name="Straight Connector 6">
            <a:extLst>
              <a:ext uri="{FF2B5EF4-FFF2-40B4-BE49-F238E27FC236}">
                <a16:creationId xmlns:a16="http://schemas.microsoft.com/office/drawing/2014/main" id="{B3C3A261-FF3D-71A7-6B88-FABA73F07A70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6">
            <a:extLst>
              <a:ext uri="{FF2B5EF4-FFF2-40B4-BE49-F238E27FC236}">
                <a16:creationId xmlns:a16="http://schemas.microsoft.com/office/drawing/2014/main" id="{2D9A714E-CD15-AED7-01F3-1E53F4AFDA65}"/>
              </a:ext>
            </a:extLst>
          </p:cNvPr>
          <p:cNvSpPr txBox="1"/>
          <p:nvPr/>
        </p:nvSpPr>
        <p:spPr>
          <a:xfrm>
            <a:off x="-249504" y="24353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2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04991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784405" y="972727"/>
            <a:ext cx="7938111" cy="2531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Considere o valor dos vetores abaixo para fazer os próximos exercícios: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v1 = [41, 72, 39, 4, 35]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v2 = [0, 0, 0, 0, 0]</a:t>
            </a:r>
          </a:p>
          <a:p>
            <a:r>
              <a:rPr lang="pt-BR" dirty="0">
                <a:solidFill>
                  <a:schemeClr val="bg1"/>
                </a:solidFill>
              </a:rPr>
              <a:t>14. Fazer um programa que baseado na forma ('c' para crescente ou 'd' para decrescente) ordene na ordem solicitada.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[4, 35, 39, 41, 72]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15. Fazer um programa que coloque nas posições mais a esquerda os valores pares e mais a direita os impares.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[72, 4, 41, 39, 35]</a:t>
            </a:r>
          </a:p>
          <a:p>
            <a:r>
              <a:rPr lang="pt-BR" dirty="0">
                <a:solidFill>
                  <a:schemeClr val="bg1"/>
                </a:solidFill>
              </a:rPr>
              <a:t>16. Fazer um programa que retorne quantos elementos do vetor estão acima da média.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3</a:t>
            </a:r>
          </a:p>
          <a:p>
            <a:r>
              <a:rPr lang="pt-BR" dirty="0">
                <a:solidFill>
                  <a:schemeClr val="bg1"/>
                </a:solidFill>
              </a:rPr>
              <a:t>17. Fazer uma programa que retorne o elemento de maior valor do vetor.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72</a:t>
            </a:r>
          </a:p>
        </p:txBody>
      </p:sp>
      <p:cxnSp>
        <p:nvCxnSpPr>
          <p:cNvPr id="2" name="Straight Connector 6">
            <a:extLst>
              <a:ext uri="{FF2B5EF4-FFF2-40B4-BE49-F238E27FC236}">
                <a16:creationId xmlns:a16="http://schemas.microsoft.com/office/drawing/2014/main" id="{833348F1-5978-EA3F-004B-D944ED718D9C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6">
            <a:extLst>
              <a:ext uri="{FF2B5EF4-FFF2-40B4-BE49-F238E27FC236}">
                <a16:creationId xmlns:a16="http://schemas.microsoft.com/office/drawing/2014/main" id="{E604C6FA-C396-A5DD-CE69-517ED8070B45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3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50723229"/>
      </p:ext>
    </p:extLst>
  </p:cSld>
  <p:clrMapOvr>
    <a:masterClrMapping/>
  </p:clrMapOvr>
</p:sld>
</file>

<file path=ppt/theme/theme1.xml><?xml version="1.0" encoding="utf-8"?>
<a:theme xmlns:a="http://schemas.openxmlformats.org/drawingml/2006/main" name="3_IBM 2019 Master template (black background)">
  <a:themeElements>
    <a:clrScheme name="Custom 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408BFC"/>
      </a:hlink>
      <a:folHlink>
        <a:srgbClr val="6EA6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29" id="{C2715693-8199-FA4F-AB5A-2971AAF1B15D}" vid="{3417973E-6BA5-F845-AB04-F5933727451B}"/>
    </a:ext>
  </a:extLst>
</a:theme>
</file>

<file path=ppt/theme/theme2.xml><?xml version="1.0" encoding="utf-8"?>
<a:theme xmlns:a="http://schemas.openxmlformats.org/drawingml/2006/main" name="1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22309</TotalTime>
  <Words>733</Words>
  <Application>Microsoft Office PowerPoint</Application>
  <PresentationFormat>Apresentação na tela (16:9)</PresentationFormat>
  <Paragraphs>122</Paragraphs>
  <Slides>8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14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8</vt:i4>
      </vt:variant>
    </vt:vector>
  </HeadingPairs>
  <TitlesOfParts>
    <vt:vector size="25" baseType="lpstr">
      <vt:lpstr>.AppleSystemUIFont</vt:lpstr>
      <vt:lpstr>Aharoni</vt:lpstr>
      <vt:lpstr>Arial</vt:lpstr>
      <vt:lpstr>Ayuthaya</vt:lpstr>
      <vt:lpstr>Calibri</vt:lpstr>
      <vt:lpstr>Calibri Light</vt:lpstr>
      <vt:lpstr>Consolas</vt:lpstr>
      <vt:lpstr>Gotham HTF</vt:lpstr>
      <vt:lpstr>Gotham HTF Medium</vt:lpstr>
      <vt:lpstr>Gotham HTF XLight</vt:lpstr>
      <vt:lpstr>HelvNeue Light for IBM</vt:lpstr>
      <vt:lpstr>IBM Plex Sans</vt:lpstr>
      <vt:lpstr>Mistral</vt:lpstr>
      <vt:lpstr>Wingdings</vt:lpstr>
      <vt:lpstr>3_IBM 2019 Master template (black background)</vt:lpstr>
      <vt:lpstr>1_Tema do Office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etechas</cp:lastModifiedBy>
  <cp:revision>215</cp:revision>
  <dcterms:created xsi:type="dcterms:W3CDTF">2018-02-08T20:20:11Z</dcterms:created>
  <dcterms:modified xsi:type="dcterms:W3CDTF">2023-08-16T17:23:27Z</dcterms:modified>
</cp:coreProperties>
</file>

<file path=docProps/thumbnail.jpeg>
</file>